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70" r:id="rId4"/>
    <p:sldId id="257" r:id="rId5"/>
    <p:sldId id="269" r:id="rId6"/>
    <p:sldId id="273" r:id="rId7"/>
    <p:sldId id="274" r:id="rId8"/>
    <p:sldId id="275" r:id="rId9"/>
    <p:sldId id="276" r:id="rId10"/>
    <p:sldId id="264" r:id="rId1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F99"/>
    <a:srgbClr val="F2F2F2"/>
    <a:srgbClr val="099ADF"/>
    <a:srgbClr val="033597"/>
    <a:srgbClr val="0A9CE0"/>
    <a:srgbClr val="56297B"/>
    <a:srgbClr val="854099"/>
    <a:srgbClr val="B2B2B2"/>
    <a:srgbClr val="202020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 varScale="1">
        <p:scale>
          <a:sx n="94" d="100"/>
          <a:sy n="94" d="100"/>
        </p:scale>
        <p:origin x="324" y="84"/>
      </p:cViewPr>
      <p:guideLst>
        <p:guide orient="horz" pos="958"/>
        <p:guide pos="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BDB3-C075-617F-C148-57E039F8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4363B3-0049-A0EE-14D9-2379E1AD0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C6E697-A10A-93ED-7999-FF95906C2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1CCC6F-B2B2-67FC-D8E7-152B89CA6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5CDD5-1480-3CFD-5F22-83281E2C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03087D9-CF60-F397-6178-704B4B427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4C3ED2-129C-9124-B4E8-2215D010F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C4D3C1-10A6-87F7-25D9-65C07B895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61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41630-D9CD-EBCA-76DF-762F427E0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4F67F2-56B7-6654-1C1B-0592C8670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444FB41-FD29-32DE-5324-862311EAB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551C05-E1B7-B43B-C4F3-9422102EB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8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8E056-81A1-46B6-A93D-9CC22E4D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C5907C-E611-90FA-A9FF-DD6DC199F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8414FB-31DF-E543-4479-A12CBD27B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C8351A-8D3E-1E39-4DDF-089C01927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0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0BF1A-44F7-421B-1E6D-50E1E4B7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CC9D39-0390-DEB5-B675-4A51AC4105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A95384E-E476-F7AF-86AF-649E7CF1D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1C3725-86B0-5645-123B-CACD21D48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21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025 PPT 模板_画板 1 副本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210"/>
            <a:ext cx="12192635" cy="6916420"/>
          </a:xfrm>
          <a:prstGeom prst="rect">
            <a:avLst/>
          </a:prstGeom>
        </p:spPr>
      </p:pic>
      <p:pic>
        <p:nvPicPr>
          <p:cNvPr id="8" name="图片 7" descr="logo合集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4515" y="150495"/>
            <a:ext cx="1270000" cy="760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025 PAC 奔跑4"/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-29210"/>
            <a:ext cx="12192000" cy="6916420"/>
          </a:xfrm>
          <a:prstGeom prst="rect">
            <a:avLst/>
          </a:prstGeom>
        </p:spPr>
      </p:pic>
      <p:pic>
        <p:nvPicPr>
          <p:cNvPr id="8" name="图片 7" descr="logo合集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24515" y="150495"/>
            <a:ext cx="1270000" cy="760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 PPT 模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025 PPT 模板_画板 1 副本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49675" y="4131944"/>
            <a:ext cx="1384300" cy="195770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33597">
                <a:alpha val="40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报名编号</a:t>
            </a:r>
            <a:r>
              <a:rPr lang="en-US" altLang="zh-CN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:</a:t>
            </a: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队伍姓名：</a:t>
            </a: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参赛成员：</a:t>
            </a:r>
            <a:endParaRPr lang="en-US" altLang="zh-CN" sz="2000" b="1" dirty="0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指导老师：</a:t>
            </a:r>
          </a:p>
        </p:txBody>
      </p:sp>
      <p:pic>
        <p:nvPicPr>
          <p:cNvPr id="2" name="图片 1" descr="PAC2025 - 主视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20" y="1406525"/>
            <a:ext cx="8620760" cy="2492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73488" y="2724150"/>
            <a:ext cx="4645025" cy="101155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33597">
                <a:alpha val="40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感</a:t>
            </a:r>
            <a:r>
              <a:rPr lang="en-US" altLang="zh-CN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</a:t>
            </a:r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谢</a:t>
            </a:r>
            <a:r>
              <a:rPr lang="en-US" altLang="zh-CN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</a:t>
            </a:r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指</a:t>
            </a:r>
            <a:r>
              <a:rPr lang="en-US" altLang="zh-CN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 </a:t>
            </a:r>
            <a:r>
              <a:rPr lang="zh-CN" altLang="en-US" sz="66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导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 PAC 奔跑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0350"/>
            <a:ext cx="12192000" cy="5318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8352" y="854075"/>
            <a:ext cx="3056255" cy="101155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33597">
                <a:alpha val="40000"/>
              </a:srgb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目录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654CBA-A162-415C-810C-98A57D28F6E4}"/>
              </a:ext>
            </a:extLst>
          </p:cNvPr>
          <p:cNvSpPr/>
          <p:nvPr/>
        </p:nvSpPr>
        <p:spPr>
          <a:xfrm>
            <a:off x="1164336" y="1738211"/>
            <a:ext cx="7390384" cy="4243997"/>
          </a:xfrm>
          <a:prstGeom prst="rect">
            <a:avLst/>
          </a:prstGeom>
          <a:gradFill>
            <a:gsLst>
              <a:gs pos="37000">
                <a:srgbClr val="00ADFF"/>
              </a:gs>
              <a:gs pos="74000">
                <a:srgbClr val="0074DE">
                  <a:alpha val="0"/>
                </a:srgbClr>
              </a:gs>
              <a:gs pos="0">
                <a:srgbClr val="0074DE"/>
              </a:gs>
            </a:gsLst>
            <a:lin ang="0" scaled="0"/>
          </a:gra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00C16F7-1680-0B2D-8C80-A2247B1CF502}"/>
              </a:ext>
            </a:extLst>
          </p:cNvPr>
          <p:cNvGrpSpPr/>
          <p:nvPr/>
        </p:nvGrpSpPr>
        <p:grpSpPr>
          <a:xfrm>
            <a:off x="1457161" y="1940208"/>
            <a:ext cx="4909302" cy="3852889"/>
            <a:chOff x="1186698" y="1553216"/>
            <a:chExt cx="4909302" cy="385288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688C53B-777B-46AF-D03C-FE88F7639E8F}"/>
                </a:ext>
              </a:extLst>
            </p:cNvPr>
            <p:cNvSpPr txBox="1"/>
            <p:nvPr/>
          </p:nvSpPr>
          <p:spPr>
            <a:xfrm>
              <a:off x="1186698" y="1553216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01.</a:t>
              </a:r>
              <a:r>
                <a:rPr lang="zh-CN" altLang="en-US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参赛对象与要求</a:t>
              </a:r>
            </a:p>
          </p:txBody>
        </p:sp>
        <p:grpSp>
          <p:nvGrpSpPr>
            <p:cNvPr id="11" name="组合 50">
              <a:extLst>
                <a:ext uri="{FF2B5EF4-FFF2-40B4-BE49-F238E27FC236}">
                  <a16:creationId xmlns:a16="http://schemas.microsoft.com/office/drawing/2014/main" id="{DE0048CB-0303-1727-FC64-8AE0A03BADC7}"/>
                </a:ext>
              </a:extLst>
            </p:cNvPr>
            <p:cNvGrpSpPr/>
            <p:nvPr/>
          </p:nvGrpSpPr>
          <p:grpSpPr>
            <a:xfrm flipV="1">
              <a:off x="1288298" y="2186958"/>
              <a:ext cx="417476" cy="84782"/>
              <a:chOff x="4255051" y="1934710"/>
              <a:chExt cx="697964" cy="141744"/>
            </a:xfrm>
          </p:grpSpPr>
          <p:sp>
            <p:nvSpPr>
              <p:cNvPr id="29" name="等腰三角形 48">
                <a:extLst>
                  <a:ext uri="{FF2B5EF4-FFF2-40B4-BE49-F238E27FC236}">
                    <a16:creationId xmlns:a16="http://schemas.microsoft.com/office/drawing/2014/main" id="{7C86EE8E-F8B0-7650-92A6-5083FE7C0F6B}"/>
                  </a:ext>
                </a:extLst>
              </p:cNvPr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0" name="等腰三角形 49">
                <a:extLst>
                  <a:ext uri="{FF2B5EF4-FFF2-40B4-BE49-F238E27FC236}">
                    <a16:creationId xmlns:a16="http://schemas.microsoft.com/office/drawing/2014/main" id="{5FBC11EC-CB3F-5A16-D0E9-D2150004758D}"/>
                  </a:ext>
                </a:extLst>
              </p:cNvPr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59">
              <a:extLst>
                <a:ext uri="{FF2B5EF4-FFF2-40B4-BE49-F238E27FC236}">
                  <a16:creationId xmlns:a16="http://schemas.microsoft.com/office/drawing/2014/main" id="{0FA20401-C9C7-A093-C702-B9482FA240EE}"/>
                </a:ext>
              </a:extLst>
            </p:cNvPr>
            <p:cNvGrpSpPr/>
            <p:nvPr/>
          </p:nvGrpSpPr>
          <p:grpSpPr>
            <a:xfrm flipV="1">
              <a:off x="1288298" y="2995194"/>
              <a:ext cx="417476" cy="84782"/>
              <a:chOff x="4255051" y="1934710"/>
              <a:chExt cx="697964" cy="141744"/>
            </a:xfrm>
          </p:grpSpPr>
          <p:sp>
            <p:nvSpPr>
              <p:cNvPr id="27" name="等腰三角形 64">
                <a:extLst>
                  <a:ext uri="{FF2B5EF4-FFF2-40B4-BE49-F238E27FC236}">
                    <a16:creationId xmlns:a16="http://schemas.microsoft.com/office/drawing/2014/main" id="{EF9288F9-542F-BB82-492D-E5D85C51A796}"/>
                  </a:ext>
                </a:extLst>
              </p:cNvPr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8" name="等腰三角形 65">
                <a:extLst>
                  <a:ext uri="{FF2B5EF4-FFF2-40B4-BE49-F238E27FC236}">
                    <a16:creationId xmlns:a16="http://schemas.microsoft.com/office/drawing/2014/main" id="{04DFB082-7FAE-4895-0F3C-8AB3F88557C7}"/>
                  </a:ext>
                </a:extLst>
              </p:cNvPr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4BAEB1D-ACD8-3BF0-6E5C-AB6E2500F501}"/>
                </a:ext>
              </a:extLst>
            </p:cNvPr>
            <p:cNvSpPr txBox="1"/>
            <p:nvPr/>
          </p:nvSpPr>
          <p:spPr>
            <a:xfrm>
              <a:off x="1186698" y="2361452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02.</a:t>
              </a:r>
              <a:r>
                <a:rPr lang="zh-CN" altLang="en-US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竞赛内容及形式</a:t>
              </a:r>
            </a:p>
          </p:txBody>
        </p:sp>
        <p:grpSp>
          <p:nvGrpSpPr>
            <p:cNvPr id="14" name="组合 75">
              <a:extLst>
                <a:ext uri="{FF2B5EF4-FFF2-40B4-BE49-F238E27FC236}">
                  <a16:creationId xmlns:a16="http://schemas.microsoft.com/office/drawing/2014/main" id="{CC69FA61-ECAB-C102-6ACC-EB49CE3C50E4}"/>
                </a:ext>
              </a:extLst>
            </p:cNvPr>
            <p:cNvGrpSpPr/>
            <p:nvPr/>
          </p:nvGrpSpPr>
          <p:grpSpPr>
            <a:xfrm flipV="1">
              <a:off x="1288298" y="3820404"/>
              <a:ext cx="417476" cy="84782"/>
              <a:chOff x="4255051" y="1934710"/>
              <a:chExt cx="697964" cy="141744"/>
            </a:xfrm>
          </p:grpSpPr>
          <p:sp>
            <p:nvSpPr>
              <p:cNvPr id="25" name="等腰三角形 77">
                <a:extLst>
                  <a:ext uri="{FF2B5EF4-FFF2-40B4-BE49-F238E27FC236}">
                    <a16:creationId xmlns:a16="http://schemas.microsoft.com/office/drawing/2014/main" id="{412F0684-186B-FDDF-9DBB-9D6A37C4A73E}"/>
                  </a:ext>
                </a:extLst>
              </p:cNvPr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6" name="等腰三角形 78">
                <a:extLst>
                  <a:ext uri="{FF2B5EF4-FFF2-40B4-BE49-F238E27FC236}">
                    <a16:creationId xmlns:a16="http://schemas.microsoft.com/office/drawing/2014/main" id="{8A5B1072-19DC-20E8-179B-CF6D0CA3B457}"/>
                  </a:ext>
                </a:extLst>
              </p:cNvPr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E99F2F2-0618-4EDD-465D-3CBF7CBCA671}"/>
                </a:ext>
              </a:extLst>
            </p:cNvPr>
            <p:cNvSpPr txBox="1"/>
            <p:nvPr/>
          </p:nvSpPr>
          <p:spPr>
            <a:xfrm>
              <a:off x="1186698" y="3186662"/>
              <a:ext cx="443076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03.</a:t>
              </a:r>
              <a:r>
                <a:rPr lang="zh-CN" altLang="en-US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作品提交要求细则</a:t>
              </a:r>
            </a:p>
          </p:txBody>
        </p:sp>
        <p:grpSp>
          <p:nvGrpSpPr>
            <p:cNvPr id="16" name="组合 82">
              <a:extLst>
                <a:ext uri="{FF2B5EF4-FFF2-40B4-BE49-F238E27FC236}">
                  <a16:creationId xmlns:a16="http://schemas.microsoft.com/office/drawing/2014/main" id="{DA6D063C-B9C3-71D3-FA5F-046C53675425}"/>
                </a:ext>
              </a:extLst>
            </p:cNvPr>
            <p:cNvGrpSpPr/>
            <p:nvPr/>
          </p:nvGrpSpPr>
          <p:grpSpPr>
            <a:xfrm flipV="1">
              <a:off x="1288298" y="4667134"/>
              <a:ext cx="417476" cy="84782"/>
              <a:chOff x="4255051" y="1934710"/>
              <a:chExt cx="697964" cy="141744"/>
            </a:xfrm>
          </p:grpSpPr>
          <p:sp>
            <p:nvSpPr>
              <p:cNvPr id="23" name="等腰三角形 84">
                <a:extLst>
                  <a:ext uri="{FF2B5EF4-FFF2-40B4-BE49-F238E27FC236}">
                    <a16:creationId xmlns:a16="http://schemas.microsoft.com/office/drawing/2014/main" id="{837F2CFF-799B-E7F8-31E3-D2E8720B4BB1}"/>
                  </a:ext>
                </a:extLst>
              </p:cNvPr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4" name="等腰三角形 85">
                <a:extLst>
                  <a:ext uri="{FF2B5EF4-FFF2-40B4-BE49-F238E27FC236}">
                    <a16:creationId xmlns:a16="http://schemas.microsoft.com/office/drawing/2014/main" id="{7AB41DE4-7563-1704-D61B-568AE12EF411}"/>
                  </a:ext>
                </a:extLst>
              </p:cNvPr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17" name="直接连接符 72">
              <a:extLst>
                <a:ext uri="{FF2B5EF4-FFF2-40B4-BE49-F238E27FC236}">
                  <a16:creationId xmlns:a16="http://schemas.microsoft.com/office/drawing/2014/main" id="{7E050ABD-5D83-7A02-A2E5-2835CFCD2150}"/>
                </a:ext>
              </a:extLst>
            </p:cNvPr>
            <p:cNvCxnSpPr/>
            <p:nvPr/>
          </p:nvCxnSpPr>
          <p:spPr>
            <a:xfrm>
              <a:off x="1791721" y="2229349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62">
              <a:extLst>
                <a:ext uri="{FF2B5EF4-FFF2-40B4-BE49-F238E27FC236}">
                  <a16:creationId xmlns:a16="http://schemas.microsoft.com/office/drawing/2014/main" id="{F3CCB652-C6F2-A891-D4EF-FE9A25615EBF}"/>
                </a:ext>
              </a:extLst>
            </p:cNvPr>
            <p:cNvCxnSpPr/>
            <p:nvPr/>
          </p:nvCxnSpPr>
          <p:spPr>
            <a:xfrm>
              <a:off x="1791721" y="303758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76">
              <a:extLst>
                <a:ext uri="{FF2B5EF4-FFF2-40B4-BE49-F238E27FC236}">
                  <a16:creationId xmlns:a16="http://schemas.microsoft.com/office/drawing/2014/main" id="{EEF321F6-5FAD-4FD9-4EEA-A708BC137556}"/>
                </a:ext>
              </a:extLst>
            </p:cNvPr>
            <p:cNvCxnSpPr/>
            <p:nvPr/>
          </p:nvCxnSpPr>
          <p:spPr>
            <a:xfrm>
              <a:off x="1791721" y="386279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83">
              <a:extLst>
                <a:ext uri="{FF2B5EF4-FFF2-40B4-BE49-F238E27FC236}">
                  <a16:creationId xmlns:a16="http://schemas.microsoft.com/office/drawing/2014/main" id="{9598D21B-85EE-7CC1-9709-250D51995A77}"/>
                </a:ext>
              </a:extLst>
            </p:cNvPr>
            <p:cNvCxnSpPr/>
            <p:nvPr/>
          </p:nvCxnSpPr>
          <p:spPr>
            <a:xfrm>
              <a:off x="1791721" y="470952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D15782F-E4EA-A23D-4FDD-25D933343298}"/>
                </a:ext>
              </a:extLst>
            </p:cNvPr>
            <p:cNvSpPr txBox="1"/>
            <p:nvPr/>
          </p:nvSpPr>
          <p:spPr>
            <a:xfrm>
              <a:off x="1186698" y="4033392"/>
              <a:ext cx="357732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04.</a:t>
              </a:r>
              <a:r>
                <a:rPr lang="zh-CN" altLang="en-US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作品提交方式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7B4EBD5-35E1-14D6-60AA-15E7D2B49910}"/>
                </a:ext>
              </a:extLst>
            </p:cNvPr>
            <p:cNvSpPr txBox="1"/>
            <p:nvPr/>
          </p:nvSpPr>
          <p:spPr>
            <a:xfrm>
              <a:off x="1186698" y="4882885"/>
              <a:ext cx="4909302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05.</a:t>
              </a:r>
              <a:r>
                <a:rPr lang="zh-CN" altLang="en-US" sz="2800" spc="600" dirty="0">
                  <a:solidFill>
                    <a:schemeClr val="bg1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微软雅黑" panose="020B0503020204020204" pitchFamily="34" charset="-122"/>
                </a:rPr>
                <a:t>比赛支持及联系方式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F9199FF-DAB6-603D-157C-DBA9A352E773}"/>
              </a:ext>
            </a:extLst>
          </p:cNvPr>
          <p:cNvSpPr txBox="1"/>
          <p:nvPr/>
        </p:nvSpPr>
        <p:spPr>
          <a:xfrm>
            <a:off x="661035" y="229870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1 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参赛对象与要求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BC3D404-B652-CB45-9FE1-646B4BC134AB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7B3B311F-8DF1-018F-0D02-EF9250270034}"/>
                </a:ext>
              </a:extLst>
            </p:cNvPr>
            <p:cNvSpPr/>
            <p:nvPr/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5AFF9C0-2ABA-BF59-35B9-E279ECEF1CC8}"/>
                </a:ext>
              </a:extLst>
            </p:cNvPr>
            <p:cNvSpPr/>
            <p:nvPr/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5">
            <a:extLst>
              <a:ext uri="{FF2B5EF4-FFF2-40B4-BE49-F238E27FC236}">
                <a16:creationId xmlns:a16="http://schemas.microsoft.com/office/drawing/2014/main" id="{5FA96185-D333-5852-F6F3-81061E86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5" y="1132966"/>
            <a:ext cx="9144851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</a:t>
            </a:r>
            <a:endParaRPr lang="en-US" altLang="zh-CN" sz="1800" b="1" dirty="0">
              <a:solidFill>
                <a:srgbClr val="843F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参赛对象：所有独立开发并行应用软件的用户，包含机构或个人；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参赛人数：每支参赛队伍由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名队长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名参赛队员组成；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参赛平台：组委会提供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指导老师：每支队伍可邀请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位名老师进行指导（第一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第二指导）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CN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1035" y="229870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2 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参赛内容和形式</a:t>
            </a: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/>
            <p:cNvSpPr/>
            <p:nvPr/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17CF5E-2938-C19A-C7FD-A607F750944D}"/>
              </a:ext>
            </a:extLst>
          </p:cNvPr>
          <p:cNvSpPr txBox="1"/>
          <p:nvPr/>
        </p:nvSpPr>
        <p:spPr>
          <a:xfrm>
            <a:off x="467414" y="1150016"/>
            <a:ext cx="11422140" cy="5761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8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应用组：　 </a:t>
            </a:r>
            <a:endParaRPr kumimoji="1" lang="en-US" altLang="zh-CN" sz="1800" b="1" dirty="0">
              <a:solidFill>
                <a:srgbClr val="843F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参赛内容：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应用组初赛自选命题，报名参赛队在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24:00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前按大赛公开发布的要求提交自选命题的源代码（非强制要求）、应用运行过程记录文件、技术报告</a:t>
            </a: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录音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等材料。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b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晋级形式：</a:t>
            </a:r>
            <a:endParaRPr kumimoji="1"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所有参赛作品经专家评定后按成绩全国大排名，最多取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支队伍入围决赛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每个参赛单位最多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支队伍入围决赛；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最终成绩前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为决赛一、二、三等奖；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如出现作品源代码高度相似情况，则视为同一作品，取消参赛成绩；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F44E-F85E-09E8-E0B3-88704C0A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C94070-0CEA-F592-3D7F-B07631E591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670" y="2305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3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提交材料要求细则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B24AF3A-22BF-DC28-BA3E-3EBCE0EC57B7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35C2F87-6241-56F3-F004-3C6E89054BC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650128E-CB5E-17B4-EF66-7B0F68FBBD6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5">
            <a:extLst>
              <a:ext uri="{FF2B5EF4-FFF2-40B4-BE49-F238E27FC236}">
                <a16:creationId xmlns:a16="http://schemas.microsoft.com/office/drawing/2014/main" id="{B58AD2D2-2721-C97C-E137-0DC6B36EF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" y="1520825"/>
            <a:ext cx="11334795" cy="360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自行命题应用程序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应用程序源代码建议提交，以便组委会用来审查结果的真实性，组委会将保护作品版权。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参赛者应确保代码可以重新编译运行。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性能优化过程记录表（如有）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应用运行特征数据文件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（使用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Vtune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采集的程序性能文件，如有）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技术报告录音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提交一份录音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分钟）包含自动讲解演示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，并演示代码运行结果。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创新性说明文件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提交一份原创性说明文件，申明算法原创性或优化改进部分，并说明对其他作品的引用和区别。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进入决赛的队伍要求提交论文，选优推荐到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期刊上发表。</a:t>
            </a:r>
          </a:p>
        </p:txBody>
      </p:sp>
    </p:spTree>
    <p:extLst>
      <p:ext uri="{BB962C8B-B14F-4D97-AF65-F5344CB8AC3E}">
        <p14:creationId xmlns:p14="http://schemas.microsoft.com/office/powerpoint/2010/main" val="116211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5E4C2-D3D1-7ACC-563A-AC5918CF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ECB49A1-059A-6342-A037-71CFD012DB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035" y="229870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3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提交材料要求细则</a:t>
            </a: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035893E-1D6F-F2FE-F6AB-A97D83896BFB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BEFA5D4-3CFB-EDE5-74BB-478A2EC80B5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DB50943-32A5-6433-0527-C40557A4930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C902908D-02F4-23F2-8C2A-0894B914243E}"/>
              </a:ext>
            </a:extLst>
          </p:cNvPr>
          <p:cNvSpPr/>
          <p:nvPr/>
        </p:nvSpPr>
        <p:spPr>
          <a:xfrm>
            <a:off x="561023" y="1135583"/>
            <a:ext cx="11134646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SzPct val="80000"/>
            </a:pP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关于参赛作品源代码的要求：</a:t>
            </a:r>
            <a:endParaRPr kumimoji="1"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非强制性要求，可以不提供；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提供的源代码包含</a:t>
            </a:r>
            <a:r>
              <a:rPr kumimoji="1"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Makefile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，可进行重新编译，并且能够正确生成可执行文件。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要求提供的源代码不涉及版权问题；大赛组委会不负责保障源代码安全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3EFD3AB-F05C-ACA4-9711-B92D91DDC9AC}"/>
              </a:ext>
            </a:extLst>
          </p:cNvPr>
          <p:cNvSpPr/>
          <p:nvPr/>
        </p:nvSpPr>
        <p:spPr>
          <a:xfrm>
            <a:off x="561023" y="2741872"/>
            <a:ext cx="11134646" cy="2962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性能优化过程记录表</a:t>
            </a:r>
            <a:endParaRPr kumimoji="1"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软件负载描述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系统硬件配置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系统软件配置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算例分类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计算结果正确性检验方法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基准算例描述和墙钟时间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分步逐步性能提升描述、优化后墙钟时间和加速比、备注等（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BKM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Known Method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3324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98533-043A-1BA6-DB11-3FF1D219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5EA688-C549-003C-02F9-E004F0CD23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035" y="229870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3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提交材料要求细则</a:t>
            </a: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DE7790D-2AC3-ACA3-1045-6F3658657F85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8849298-E037-8D71-B183-D262A02F157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8D3B1F6-026D-6ECC-D80D-81D6788750F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ECF3AC62-5FD3-A5A7-61C3-D41BFCDA0A7B}"/>
              </a:ext>
            </a:extLst>
          </p:cNvPr>
          <p:cNvSpPr/>
          <p:nvPr/>
        </p:nvSpPr>
        <p:spPr>
          <a:xfrm>
            <a:off x="561023" y="1135583"/>
            <a:ext cx="11134646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SzPct val="80000"/>
            </a:pP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补充说明</a:t>
            </a:r>
            <a:endParaRPr kumimoji="1"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应用峰值性能指程序运行过程中实际达到的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Flops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值，可以使用</a:t>
            </a:r>
            <a:r>
              <a:rPr kumimoji="1"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VTune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等工具测量、记录，或者直接调用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PAPI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来测量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可扩展性考察随计算资源的增加，加速比趋势；测试方法为使用</a:t>
            </a:r>
            <a:r>
              <a:rPr kumimoji="1"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记录程序基准运行状态，然后加大一倍计算资源再次记录，通过对比加速比、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F/C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（计算与通信比值）和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F/IO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（计算与磁盘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的比值）等数值变化，预测进一步增加计算资源，可获得的加速情况；如果参赛队能提供更大规模的程序运行过程记录，将更好的描述可扩展性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12F860-54A0-4F76-41D8-D72A93E6E271}"/>
              </a:ext>
            </a:extLst>
          </p:cNvPr>
          <p:cNvSpPr/>
          <p:nvPr/>
        </p:nvSpPr>
        <p:spPr>
          <a:xfrm>
            <a:off x="561023" y="3065038"/>
            <a:ext cx="11134646" cy="263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SzPct val="80000"/>
            </a:pPr>
            <a:r>
              <a:rPr kumimoji="1"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技术报告录音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</a:p>
          <a:p>
            <a:pPr marL="0" lvl="1">
              <a:lnSpc>
                <a:spcPct val="150000"/>
              </a:lnSpc>
              <a:spcBef>
                <a:spcPct val="0"/>
              </a:spcBef>
              <a:buSzPct val="80000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参赛队伍最终提交的技术报告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需具有如下章节：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提供参赛应用程序的物理描述；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提供应用程序运行的硬件环境和软件环境，其中软件环境至少包括操作系统、并行环境、相关依赖软件、所运行的应用负载等；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提供参赛应用程序的代码结构，从设计思路到主要流程设计及主要功能模块；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详细介绍参赛应用程序中采用的优化方法，基于优化方法达到的优化结果和性能指标。</a:t>
            </a: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参赛队伍需使用此模板并在</a:t>
            </a:r>
            <a:r>
              <a:rPr kumimoji="1" lang="en-US" altLang="zh-CN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中添加录音讲解后制作成录音</a:t>
            </a:r>
            <a:r>
              <a:rPr kumimoji="1" lang="en-US" altLang="zh-CN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kumimoji="1" lang="en-US" altLang="zh-CN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自动播放时间不要超过</a:t>
            </a:r>
            <a:r>
              <a:rPr kumimoji="1" lang="en-US" altLang="zh-CN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1400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分钟，在评审过程中，超时部分会被直接切掉。</a:t>
            </a:r>
          </a:p>
        </p:txBody>
      </p:sp>
    </p:spTree>
    <p:extLst>
      <p:ext uri="{BB962C8B-B14F-4D97-AF65-F5344CB8AC3E}">
        <p14:creationId xmlns:p14="http://schemas.microsoft.com/office/powerpoint/2010/main" val="1736574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97A37-4EA3-AEB9-F10D-13BD62D3A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9012C95-49DA-751F-9AA2-301DCF35B8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035" y="229870"/>
            <a:ext cx="40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4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资料提交方式</a:t>
            </a: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095E162-7E71-3BC5-68C0-07D0129E49A6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79D89E3-772B-0095-3C75-4AC1A9426B0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1017382-EBD3-D0CB-A50E-37F786CF9FF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635380D-868D-C280-938D-A4A11FD6F292}"/>
              </a:ext>
            </a:extLst>
          </p:cNvPr>
          <p:cNvSpPr txBox="1"/>
          <p:nvPr/>
        </p:nvSpPr>
        <p:spPr>
          <a:xfrm>
            <a:off x="528676" y="1292256"/>
            <a:ext cx="10383163" cy="1715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初赛资料提交截止时间：</a:t>
            </a:r>
            <a:r>
              <a:rPr kumimoji="1" lang="en-US" altLang="zh-CN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日上午</a:t>
            </a:r>
            <a:r>
              <a:rPr kumimoji="1" lang="en-US" altLang="zh-CN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endParaRPr kumimoji="1" lang="en-US" altLang="zh-CN" sz="1400" b="1" dirty="0">
              <a:solidFill>
                <a:srgbClr val="843F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各队需在截止日前由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名队员通过官网（链接：</a:t>
            </a:r>
            <a:r>
              <a:rPr kumimoji="1" lang="en-GB" altLang="zh-CN" sz="1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www.paraedu.org.cn</a:t>
            </a:r>
            <a:r>
              <a:rPr kumimoji="1" lang="zh-CN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14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www.pac-hpc.com </a:t>
            </a:r>
            <a:r>
              <a:rPr kumimoji="1" lang="zh-CN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个人主页提交参赛作品及相关文件的网盘链接及密码（如右图所示），如用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MacOS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系统打包格式请选用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ZIP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格式，防止文件显示乱码 ；</a:t>
            </a: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作品提交截止前，各队可对程序随时修改，并在原路径更新提交参赛程序，组委会默认以最新提交内容为准。逾期未提交的队伍视为弃赛。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77CDC8-C29A-CE49-ABAD-B433AE0C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35" y="3048000"/>
            <a:ext cx="7368540" cy="34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85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C531F-5BE1-0C8C-590B-0B98CBC2F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184161-B3A4-B513-6F15-7EC2F71634A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1035" y="229870"/>
            <a:ext cx="406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5 </a:t>
            </a:r>
            <a:r>
              <a:rPr lang="zh-CN" altLang="en-US" b="1" dirty="0">
                <a:solidFill>
                  <a:srgbClr val="854099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大赛支持及联系方式</a:t>
            </a: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  <a:p>
            <a:endParaRPr lang="zh-CN" altLang="en-US" b="1" dirty="0">
              <a:solidFill>
                <a:srgbClr val="854099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2DE805D-3EA6-FB9F-8702-46C1444373BC}"/>
              </a:ext>
            </a:extLst>
          </p:cNvPr>
          <p:cNvGrpSpPr/>
          <p:nvPr/>
        </p:nvGrpSpPr>
        <p:grpSpPr>
          <a:xfrm>
            <a:off x="179070" y="234950"/>
            <a:ext cx="481965" cy="363220"/>
            <a:chOff x="906" y="1686"/>
            <a:chExt cx="759" cy="572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A1F0614-276A-4945-9000-0D56BF038E2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93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0A9CE0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5C0B73D8-F762-A443-D992-A31C6159BA8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06" y="1686"/>
              <a:ext cx="573" cy="573"/>
            </a:xfrm>
            <a:prstGeom prst="ellipse">
              <a:avLst/>
            </a:prstGeom>
            <a:gradFill>
              <a:gsLst>
                <a:gs pos="0">
                  <a:srgbClr val="854099"/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A477E8-5EC5-D863-D2E6-3F0E885B8162}"/>
              </a:ext>
            </a:extLst>
          </p:cNvPr>
          <p:cNvSpPr txBox="1"/>
          <p:nvPr/>
        </p:nvSpPr>
        <p:spPr>
          <a:xfrm>
            <a:off x="672148" y="1026150"/>
            <a:ext cx="10749727" cy="5796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大赛平台</a:t>
            </a:r>
            <a:r>
              <a:rPr kumimoji="1" lang="en-US" altLang="zh-CN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 sz="1400" b="1" dirty="0">
                <a:solidFill>
                  <a:srgbClr val="843F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kumimoji="1" lang="en-US" altLang="zh-CN" sz="1400" b="1" dirty="0">
              <a:solidFill>
                <a:srgbClr val="843F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不限制应用平台（鼓励有条件迁移至鲲鹏计算平台）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应用程序为自研软件或开源软件的优化，面向实际应用领域，采用数值模拟、数据处理、人工智能等方法，参赛作品为非既有的基准测试代码。 。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技术支持邮箱：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pac@paratera.com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大赛官方网站：</a:t>
            </a:r>
            <a:r>
              <a:rPr kumimoji="1" lang="en-GB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www.paraedu.org.cn</a:t>
            </a:r>
            <a:r>
              <a:rPr kumimoji="1" lang="zh-CN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www.pac-hpc.com</a:t>
            </a:r>
            <a:endParaRPr kumimoji="1" lang="en-GB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1" lang="zh-CN" alt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微信群名：“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 2025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参赛交流群”（邀请入群）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defRPr/>
            </a:pP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技术支持人员： 刘  帅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liushuai@paratera.com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叶晋甫</a:t>
            </a:r>
            <a:r>
              <a:rPr kumimoji="1" lang="en-GB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yejf@paratera.com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3429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1027</Words>
  <Application>Microsoft Office PowerPoint</Application>
  <PresentationFormat>宽屏</PresentationFormat>
  <Paragraphs>83</Paragraphs>
  <Slides>10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Microsoft YaHei Bold</vt:lpstr>
      <vt:lpstr>Microsoft YaHei Light</vt:lpstr>
      <vt:lpstr>宋体</vt:lpstr>
      <vt:lpstr>微软雅黑</vt:lpstr>
      <vt:lpstr>Arial</vt:lpstr>
      <vt:lpstr>Calibri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那 张</cp:lastModifiedBy>
  <cp:revision>28</cp:revision>
  <dcterms:created xsi:type="dcterms:W3CDTF">2025-05-23T01:34:25Z</dcterms:created>
  <dcterms:modified xsi:type="dcterms:W3CDTF">2025-06-10T08:52:26Z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2052-7.2.2.8955</vt:lpwstr>
  </property>
  <property fmtid="{D5CDD505-2E9C-101B-9397-08002B2CF9AE}" pid="3" name="ICV">
    <vt:lpwstr>3C43AE2FD051A5DA75354867384D4BA9_43</vt:lpwstr>
  </property>
</Properties>
</file>